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Montserrat" panose="00000500000000000000" pitchFamily="2" charset="0"/>
      <p:regular r:id="rId17"/>
    </p:embeddedFont>
    <p:embeddedFont>
      <p:font typeface="Montserrat Bold" panose="00000800000000000000" charset="0"/>
      <p:regular r:id="rId18"/>
    </p:embeddedFont>
    <p:embeddedFont>
      <p:font typeface="Montserrat Bold Italics" panose="020B0604020202020204" charset="0"/>
      <p:regular r:id="rId19"/>
    </p:embeddedFont>
    <p:embeddedFont>
      <p:font typeface="Montserrat Italics" panose="020B0604020202020204" charset="0"/>
      <p:regular r:id="rId20"/>
    </p:embeddedFont>
    <p:embeddedFont>
      <p:font typeface="Montserrat Ultra-Bold" panose="020B0604020202020204" charset="0"/>
      <p:regular r:id="rId21"/>
    </p:embeddedFont>
    <p:embeddedFont>
      <p:font typeface="Montserrat Ultra-Bold Italics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595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24.png>
</file>

<file path=ppt/media/image25.svg>
</file>

<file path=ppt/media/image26.png>
</file>

<file path=ppt/media/image27.sv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7020778">
            <a:off x="2141868" y="493189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rot="-7020778">
            <a:off x="-5049109" y="1478136"/>
            <a:ext cx="16230600" cy="10441156"/>
          </a:xfrm>
          <a:prstGeom prst="rect">
            <a:avLst/>
          </a:prstGeom>
          <a:solidFill>
            <a:srgbClr val="263F6B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950648" y="859530"/>
            <a:ext cx="11883106" cy="351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338"/>
              </a:lnSpc>
            </a:pPr>
            <a:r>
              <a:rPr lang="en-US" sz="14986" spc="-884">
                <a:solidFill>
                  <a:srgbClr val="FFFFFF"/>
                </a:solidFill>
                <a:latin typeface="Montserrat Ultra-Bold Italics"/>
              </a:rPr>
              <a:t> ĐỒ ÁN </a:t>
            </a:r>
          </a:p>
          <a:p>
            <a:pPr algn="l">
              <a:lnSpc>
                <a:spcPts val="13338"/>
              </a:lnSpc>
            </a:pPr>
            <a:r>
              <a:rPr lang="en-US" sz="14986" spc="-884">
                <a:solidFill>
                  <a:srgbClr val="FFFFFF"/>
                </a:solidFill>
                <a:latin typeface="Montserrat Ultra-Bold Italics"/>
              </a:rPr>
              <a:t>TỐT NGHIỆP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630927" y="9468895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>
            <a:off x="-1347652" y="4372665"/>
            <a:ext cx="524423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>
            <a:off x="-2298994" y="9582841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AutoShape 9"/>
          <p:cNvSpPr/>
          <p:nvPr/>
        </p:nvSpPr>
        <p:spPr>
          <a:xfrm>
            <a:off x="-3154186" y="2999501"/>
            <a:ext cx="572018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>
            <a:off x="11403131" y="1333240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>
            <a:off x="1274464" y="2090288"/>
            <a:ext cx="129153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4972644" y="700407"/>
            <a:ext cx="2790255" cy="2798814"/>
          </a:xfrm>
          <a:custGeom>
            <a:avLst/>
            <a:gdLst/>
            <a:ahLst/>
            <a:cxnLst/>
            <a:rect l="l" t="t" r="r" b="b"/>
            <a:pathLst>
              <a:path w="2790255" h="2798814">
                <a:moveTo>
                  <a:pt x="0" y="0"/>
                </a:moveTo>
                <a:lnTo>
                  <a:pt x="2790254" y="0"/>
                </a:lnTo>
                <a:lnTo>
                  <a:pt x="2790254" y="2798813"/>
                </a:lnTo>
                <a:lnTo>
                  <a:pt x="0" y="27988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688836" y="4486275"/>
            <a:ext cx="12748855" cy="308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220"/>
              </a:lnSpc>
            </a:pPr>
            <a:r>
              <a:rPr lang="en-US" sz="6000" spc="120">
                <a:solidFill>
                  <a:srgbClr val="FFFFFF"/>
                </a:solidFill>
                <a:latin typeface="Montserrat Bold Italics"/>
              </a:rPr>
              <a:t>ỨNG DỤNG MÔ HÌNH PHÂN LỚP ĐỂ DỰ ĐOÁN LIÊN KẾT TRÊN MẠNG XÃ HỘI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23151" y="7805307"/>
            <a:ext cx="11883106" cy="1558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04"/>
              </a:lnSpc>
            </a:pPr>
            <a:r>
              <a:rPr lang="en-US" sz="4500" spc="-265">
                <a:solidFill>
                  <a:srgbClr val="FFFFFF"/>
                </a:solidFill>
                <a:latin typeface="Montserrat Italics"/>
              </a:rPr>
              <a:t>HỌ VÀ TÊN: HUỲNH CÔNG LỢI</a:t>
            </a:r>
          </a:p>
          <a:p>
            <a:pPr algn="r">
              <a:lnSpc>
                <a:spcPts val="4004"/>
              </a:lnSpc>
            </a:pPr>
            <a:r>
              <a:rPr lang="en-US" sz="4500" spc="-265">
                <a:solidFill>
                  <a:srgbClr val="FFFFFF"/>
                </a:solidFill>
                <a:latin typeface="Montserrat Italics"/>
              </a:rPr>
              <a:t>MSSV: 62133105</a:t>
            </a:r>
          </a:p>
          <a:p>
            <a:pPr algn="r">
              <a:lnSpc>
                <a:spcPts val="4004"/>
              </a:lnSpc>
            </a:pPr>
            <a:r>
              <a:rPr lang="en-US" sz="4500" spc="-265">
                <a:solidFill>
                  <a:srgbClr val="FFFFFF"/>
                </a:solidFill>
                <a:latin typeface="Montserrat Italics"/>
              </a:rPr>
              <a:t>GVHD: PHẠM THỊ THU THÚY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21494" y="1821698"/>
            <a:ext cx="10737950" cy="7436602"/>
          </a:xfrm>
          <a:custGeom>
            <a:avLst/>
            <a:gdLst/>
            <a:ahLst/>
            <a:cxnLst/>
            <a:rect l="l" t="t" r="r" b="b"/>
            <a:pathLst>
              <a:path w="10737950" h="7436602">
                <a:moveTo>
                  <a:pt x="0" y="0"/>
                </a:moveTo>
                <a:lnTo>
                  <a:pt x="10737951" y="0"/>
                </a:lnTo>
                <a:lnTo>
                  <a:pt x="10737951" y="7436602"/>
                </a:lnTo>
                <a:lnTo>
                  <a:pt x="0" y="7436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1321533" y="801970"/>
            <a:ext cx="10595988" cy="8799446"/>
            <a:chOff x="0" y="0"/>
            <a:chExt cx="2790713" cy="23175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790713" cy="2317550"/>
            </a:xfrm>
            <a:custGeom>
              <a:avLst/>
              <a:gdLst/>
              <a:ahLst/>
              <a:cxnLst/>
              <a:rect l="l" t="t" r="r" b="b"/>
              <a:pathLst>
                <a:path w="2790713" h="2317550">
                  <a:moveTo>
                    <a:pt x="18266" y="0"/>
                  </a:moveTo>
                  <a:lnTo>
                    <a:pt x="2772447" y="0"/>
                  </a:lnTo>
                  <a:cubicBezTo>
                    <a:pt x="2782535" y="0"/>
                    <a:pt x="2790713" y="8178"/>
                    <a:pt x="2790713" y="18266"/>
                  </a:cubicBezTo>
                  <a:lnTo>
                    <a:pt x="2790713" y="2299283"/>
                  </a:lnTo>
                  <a:cubicBezTo>
                    <a:pt x="2790713" y="2309372"/>
                    <a:pt x="2782535" y="2317550"/>
                    <a:pt x="2772447" y="2317550"/>
                  </a:cubicBezTo>
                  <a:lnTo>
                    <a:pt x="18266" y="2317550"/>
                  </a:lnTo>
                  <a:cubicBezTo>
                    <a:pt x="13422" y="2317550"/>
                    <a:pt x="8776" y="2315625"/>
                    <a:pt x="5350" y="2312200"/>
                  </a:cubicBezTo>
                  <a:cubicBezTo>
                    <a:pt x="1924" y="2308774"/>
                    <a:pt x="0" y="2304128"/>
                    <a:pt x="0" y="2299283"/>
                  </a:cubicBezTo>
                  <a:lnTo>
                    <a:pt x="0" y="18266"/>
                  </a:lnTo>
                  <a:cubicBezTo>
                    <a:pt x="0" y="8178"/>
                    <a:pt x="8178" y="0"/>
                    <a:pt x="182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790713" cy="23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728945" y="1340293"/>
            <a:ext cx="5937767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50"/>
              </a:lnSpc>
            </a:pPr>
            <a:r>
              <a:rPr lang="en-US" sz="9000" spc="369">
                <a:solidFill>
                  <a:srgbClr val="F2F3F3"/>
                </a:solidFill>
                <a:latin typeface="Montserrat Bold Italics"/>
              </a:rPr>
              <a:t>CÀI ĐẶT CHƯƠNG TRÌNH</a:t>
            </a:r>
          </a:p>
        </p:txBody>
      </p:sp>
      <p:sp>
        <p:nvSpPr>
          <p:cNvPr id="7" name="AutoShape 7"/>
          <p:cNvSpPr/>
          <p:nvPr/>
        </p:nvSpPr>
        <p:spPr>
          <a:xfrm>
            <a:off x="12136356" y="5162550"/>
            <a:ext cx="5122944" cy="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1466856" y="5746750"/>
            <a:ext cx="6461944" cy="351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Giao diện cơ bản của chương trình khuyến nghị kết bạn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023781" y="743777"/>
            <a:ext cx="10595988" cy="8799446"/>
            <a:chOff x="0" y="0"/>
            <a:chExt cx="2790713" cy="2317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0713" cy="2317550"/>
            </a:xfrm>
            <a:custGeom>
              <a:avLst/>
              <a:gdLst/>
              <a:ahLst/>
              <a:cxnLst/>
              <a:rect l="l" t="t" r="r" b="b"/>
              <a:pathLst>
                <a:path w="2790713" h="2317550">
                  <a:moveTo>
                    <a:pt x="18266" y="0"/>
                  </a:moveTo>
                  <a:lnTo>
                    <a:pt x="2772447" y="0"/>
                  </a:lnTo>
                  <a:cubicBezTo>
                    <a:pt x="2782535" y="0"/>
                    <a:pt x="2790713" y="8178"/>
                    <a:pt x="2790713" y="18266"/>
                  </a:cubicBezTo>
                  <a:lnTo>
                    <a:pt x="2790713" y="2299283"/>
                  </a:lnTo>
                  <a:cubicBezTo>
                    <a:pt x="2790713" y="2309372"/>
                    <a:pt x="2782535" y="2317550"/>
                    <a:pt x="2772447" y="2317550"/>
                  </a:cubicBezTo>
                  <a:lnTo>
                    <a:pt x="18266" y="2317550"/>
                  </a:lnTo>
                  <a:cubicBezTo>
                    <a:pt x="13422" y="2317550"/>
                    <a:pt x="8776" y="2315625"/>
                    <a:pt x="5350" y="2312200"/>
                  </a:cubicBezTo>
                  <a:cubicBezTo>
                    <a:pt x="1924" y="2308774"/>
                    <a:pt x="0" y="2304128"/>
                    <a:pt x="0" y="2299283"/>
                  </a:cubicBezTo>
                  <a:lnTo>
                    <a:pt x="0" y="18266"/>
                  </a:lnTo>
                  <a:cubicBezTo>
                    <a:pt x="0" y="8178"/>
                    <a:pt x="8178" y="0"/>
                    <a:pt x="182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790713" cy="23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779762" y="5143500"/>
            <a:ext cx="5122944" cy="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7084327" y="1425199"/>
            <a:ext cx="10787663" cy="7436602"/>
          </a:xfrm>
          <a:custGeom>
            <a:avLst/>
            <a:gdLst/>
            <a:ahLst/>
            <a:cxnLst/>
            <a:rect l="l" t="t" r="r" b="b"/>
            <a:pathLst>
              <a:path w="10787663" h="7436602">
                <a:moveTo>
                  <a:pt x="0" y="0"/>
                </a:moveTo>
                <a:lnTo>
                  <a:pt x="10787663" y="0"/>
                </a:lnTo>
                <a:lnTo>
                  <a:pt x="10787663" y="7436602"/>
                </a:lnTo>
                <a:lnTo>
                  <a:pt x="0" y="7436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372351" y="1162050"/>
            <a:ext cx="5937767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50"/>
              </a:lnSpc>
            </a:pPr>
            <a:r>
              <a:rPr lang="en-US" sz="9000" spc="369">
                <a:solidFill>
                  <a:srgbClr val="F2F3F3"/>
                </a:solidFill>
                <a:latin typeface="Montserrat Bold Italics"/>
              </a:rPr>
              <a:t>CÀI ĐẶT CHƯƠNG TRÌNH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0262" y="6276975"/>
            <a:ext cx="6461944" cy="262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Giao diện sau khi chạy chức năng </a:t>
            </a:r>
          </a:p>
          <a:p>
            <a:pPr marL="0" lvl="0" indent="0"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tìm bạn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21533" y="801970"/>
            <a:ext cx="10595988" cy="8799446"/>
            <a:chOff x="0" y="0"/>
            <a:chExt cx="2790713" cy="2317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0713" cy="2317550"/>
            </a:xfrm>
            <a:custGeom>
              <a:avLst/>
              <a:gdLst/>
              <a:ahLst/>
              <a:cxnLst/>
              <a:rect l="l" t="t" r="r" b="b"/>
              <a:pathLst>
                <a:path w="2790713" h="2317550">
                  <a:moveTo>
                    <a:pt x="18266" y="0"/>
                  </a:moveTo>
                  <a:lnTo>
                    <a:pt x="2772447" y="0"/>
                  </a:lnTo>
                  <a:cubicBezTo>
                    <a:pt x="2782535" y="0"/>
                    <a:pt x="2790713" y="8178"/>
                    <a:pt x="2790713" y="18266"/>
                  </a:cubicBezTo>
                  <a:lnTo>
                    <a:pt x="2790713" y="2299283"/>
                  </a:lnTo>
                  <a:cubicBezTo>
                    <a:pt x="2790713" y="2309372"/>
                    <a:pt x="2782535" y="2317550"/>
                    <a:pt x="2772447" y="2317550"/>
                  </a:cubicBezTo>
                  <a:lnTo>
                    <a:pt x="18266" y="2317550"/>
                  </a:lnTo>
                  <a:cubicBezTo>
                    <a:pt x="13422" y="2317550"/>
                    <a:pt x="8776" y="2315625"/>
                    <a:pt x="5350" y="2312200"/>
                  </a:cubicBezTo>
                  <a:cubicBezTo>
                    <a:pt x="1924" y="2308774"/>
                    <a:pt x="0" y="2304128"/>
                    <a:pt x="0" y="2299283"/>
                  </a:cubicBezTo>
                  <a:lnTo>
                    <a:pt x="0" y="18266"/>
                  </a:lnTo>
                  <a:cubicBezTo>
                    <a:pt x="0" y="8178"/>
                    <a:pt x="8178" y="0"/>
                    <a:pt x="182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790713" cy="23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2136356" y="5162550"/>
            <a:ext cx="5122944" cy="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28951" y="1451442"/>
            <a:ext cx="10737950" cy="7500502"/>
          </a:xfrm>
          <a:custGeom>
            <a:avLst/>
            <a:gdLst/>
            <a:ahLst/>
            <a:cxnLst/>
            <a:rect l="l" t="t" r="r" b="b"/>
            <a:pathLst>
              <a:path w="10737950" h="7500502">
                <a:moveTo>
                  <a:pt x="0" y="0"/>
                </a:moveTo>
                <a:lnTo>
                  <a:pt x="10737950" y="0"/>
                </a:lnTo>
                <a:lnTo>
                  <a:pt x="10737950" y="7500502"/>
                </a:lnTo>
                <a:lnTo>
                  <a:pt x="0" y="7500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1728945" y="1340293"/>
            <a:ext cx="5937767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50"/>
              </a:lnSpc>
            </a:pPr>
            <a:r>
              <a:rPr lang="en-US" sz="9000" spc="369">
                <a:solidFill>
                  <a:srgbClr val="F2F3F3"/>
                </a:solidFill>
                <a:latin typeface="Montserrat Bold Italics"/>
              </a:rPr>
              <a:t>CÀI ĐẶT CHƯƠNG TRÌNH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66856" y="6326219"/>
            <a:ext cx="6461944" cy="262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Giao diện khi xuất 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kết quả vào Excell</a:t>
            </a:r>
          </a:p>
          <a:p>
            <a:pPr marL="0" lvl="0" indent="0"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thành công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023781" y="743777"/>
            <a:ext cx="10595988" cy="8799446"/>
            <a:chOff x="0" y="0"/>
            <a:chExt cx="2790713" cy="2317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90713" cy="2317550"/>
            </a:xfrm>
            <a:custGeom>
              <a:avLst/>
              <a:gdLst/>
              <a:ahLst/>
              <a:cxnLst/>
              <a:rect l="l" t="t" r="r" b="b"/>
              <a:pathLst>
                <a:path w="2790713" h="2317550">
                  <a:moveTo>
                    <a:pt x="18266" y="0"/>
                  </a:moveTo>
                  <a:lnTo>
                    <a:pt x="2772447" y="0"/>
                  </a:lnTo>
                  <a:cubicBezTo>
                    <a:pt x="2782535" y="0"/>
                    <a:pt x="2790713" y="8178"/>
                    <a:pt x="2790713" y="18266"/>
                  </a:cubicBezTo>
                  <a:lnTo>
                    <a:pt x="2790713" y="2299283"/>
                  </a:lnTo>
                  <a:cubicBezTo>
                    <a:pt x="2790713" y="2309372"/>
                    <a:pt x="2782535" y="2317550"/>
                    <a:pt x="2772447" y="2317550"/>
                  </a:cubicBezTo>
                  <a:lnTo>
                    <a:pt x="18266" y="2317550"/>
                  </a:lnTo>
                  <a:cubicBezTo>
                    <a:pt x="13422" y="2317550"/>
                    <a:pt x="8776" y="2315625"/>
                    <a:pt x="5350" y="2312200"/>
                  </a:cubicBezTo>
                  <a:cubicBezTo>
                    <a:pt x="1924" y="2308774"/>
                    <a:pt x="0" y="2304128"/>
                    <a:pt x="0" y="2299283"/>
                  </a:cubicBezTo>
                  <a:lnTo>
                    <a:pt x="0" y="18266"/>
                  </a:lnTo>
                  <a:cubicBezTo>
                    <a:pt x="0" y="8178"/>
                    <a:pt x="8178" y="0"/>
                    <a:pt x="182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790713" cy="23747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779762" y="5143500"/>
            <a:ext cx="5122944" cy="0"/>
          </a:xfrm>
          <a:prstGeom prst="line">
            <a:avLst/>
          </a:prstGeom>
          <a:ln w="38100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952831" y="1929365"/>
            <a:ext cx="10875752" cy="4442860"/>
          </a:xfrm>
          <a:custGeom>
            <a:avLst/>
            <a:gdLst/>
            <a:ahLst/>
            <a:cxnLst/>
            <a:rect l="l" t="t" r="r" b="b"/>
            <a:pathLst>
              <a:path w="10875752" h="4442860">
                <a:moveTo>
                  <a:pt x="0" y="0"/>
                </a:moveTo>
                <a:lnTo>
                  <a:pt x="10875752" y="0"/>
                </a:lnTo>
                <a:lnTo>
                  <a:pt x="10875752" y="4442860"/>
                </a:lnTo>
                <a:lnTo>
                  <a:pt x="0" y="4442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952831" y="6372225"/>
            <a:ext cx="10875752" cy="1839622"/>
          </a:xfrm>
          <a:custGeom>
            <a:avLst/>
            <a:gdLst/>
            <a:ahLst/>
            <a:cxnLst/>
            <a:rect l="l" t="t" r="r" b="b"/>
            <a:pathLst>
              <a:path w="10875752" h="1839622">
                <a:moveTo>
                  <a:pt x="0" y="0"/>
                </a:moveTo>
                <a:lnTo>
                  <a:pt x="10875752" y="0"/>
                </a:lnTo>
                <a:lnTo>
                  <a:pt x="10875752" y="1839622"/>
                </a:lnTo>
                <a:lnTo>
                  <a:pt x="0" y="1839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372351" y="1162050"/>
            <a:ext cx="5937767" cy="363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50"/>
              </a:lnSpc>
            </a:pPr>
            <a:r>
              <a:rPr lang="en-US" sz="9000" spc="369">
                <a:solidFill>
                  <a:srgbClr val="F2F3F3"/>
                </a:solidFill>
                <a:latin typeface="Montserrat Bold Italics"/>
              </a:rPr>
              <a:t>CÀI ĐẶT CHƯƠNG TRÌNH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0262" y="5391150"/>
            <a:ext cx="6461944" cy="351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Kết quả được xuất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vào Excell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ứng với các bảng</a:t>
            </a:r>
          </a:p>
          <a:p>
            <a:pPr marL="0" lvl="0" indent="0" algn="ctr">
              <a:lnSpc>
                <a:spcPts val="70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 tương ứng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520812" y="-1962634"/>
            <a:ext cx="16230600" cy="16230600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38836" y="1028700"/>
            <a:ext cx="12008422" cy="12008374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71569" r="-1205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040294" y="605062"/>
            <a:ext cx="6973857" cy="1370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31"/>
              </a:lnSpc>
            </a:pPr>
            <a:r>
              <a:rPr lang="en-US" sz="10542" spc="-622">
                <a:solidFill>
                  <a:srgbClr val="263F6B"/>
                </a:solidFill>
                <a:latin typeface="Montserrat Bold Italics"/>
              </a:rPr>
              <a:t>KẾT LUẬN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276975"/>
            <a:ext cx="6123635" cy="268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 algn="l">
              <a:lnSpc>
                <a:spcPts val="11250"/>
              </a:lnSpc>
              <a:buFont typeface="Arial"/>
              <a:buChar char="•"/>
            </a:pPr>
            <a:r>
              <a:rPr lang="en-US" sz="5000" spc="100">
                <a:solidFill>
                  <a:srgbClr val="212423"/>
                </a:solidFill>
                <a:latin typeface="Montserrat"/>
              </a:rPr>
              <a:t>Hiệu suất xử lý</a:t>
            </a:r>
          </a:p>
          <a:p>
            <a:pPr marL="1079501" lvl="1" indent="-539750" algn="l">
              <a:lnSpc>
                <a:spcPts val="11250"/>
              </a:lnSpc>
              <a:buFont typeface="Arial"/>
              <a:buChar char="•"/>
            </a:pPr>
            <a:r>
              <a:rPr lang="en-US" sz="5000" spc="100">
                <a:solidFill>
                  <a:srgbClr val="212423"/>
                </a:solidFill>
                <a:latin typeface="Montserrat"/>
              </a:rPr>
              <a:t>Thời gian chạy</a:t>
            </a:r>
          </a:p>
        </p:txBody>
      </p:sp>
      <p:sp>
        <p:nvSpPr>
          <p:cNvPr id="9" name="Freeform 9"/>
          <p:cNvSpPr/>
          <p:nvPr/>
        </p:nvSpPr>
        <p:spPr>
          <a:xfrm>
            <a:off x="15476242" y="885242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028700" y="2748280"/>
            <a:ext cx="7091237" cy="4647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30"/>
              </a:lnSpc>
            </a:pPr>
            <a:r>
              <a:rPr lang="en-US" sz="6500" spc="130">
                <a:solidFill>
                  <a:srgbClr val="212423"/>
                </a:solidFill>
                <a:latin typeface="Montserrat Bold"/>
              </a:rPr>
              <a:t>Đánh giá các mô hình phân lớp với nhau </a:t>
            </a:r>
          </a:p>
          <a:p>
            <a:pPr algn="l">
              <a:lnSpc>
                <a:spcPts val="9230"/>
              </a:lnSpc>
            </a:pPr>
            <a:endParaRPr lang="en-US" sz="6500" spc="130">
              <a:solidFill>
                <a:srgbClr val="212423"/>
              </a:solidFill>
              <a:latin typeface="Montserrat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83237" y="4465219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7494137" y="698454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5" y="0"/>
                </a:lnTo>
                <a:lnTo>
                  <a:pt x="2556815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979461" y="9578419"/>
            <a:ext cx="2556816" cy="2575547"/>
          </a:xfrm>
          <a:custGeom>
            <a:avLst/>
            <a:gdLst/>
            <a:ahLst/>
            <a:cxnLst/>
            <a:rect l="l" t="t" r="r" b="b"/>
            <a:pathLst>
              <a:path w="2556816" h="2575547">
                <a:moveTo>
                  <a:pt x="0" y="0"/>
                </a:moveTo>
                <a:lnTo>
                  <a:pt x="2556816" y="0"/>
                </a:lnTo>
                <a:lnTo>
                  <a:pt x="2556816" y="2575547"/>
                </a:lnTo>
                <a:lnTo>
                  <a:pt x="0" y="2575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AutoShape 8"/>
          <p:cNvSpPr/>
          <p:nvPr/>
        </p:nvSpPr>
        <p:spPr>
          <a:xfrm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2983908"/>
            <a:ext cx="16230600" cy="224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6554"/>
              </a:lnSpc>
            </a:pPr>
            <a:r>
              <a:rPr lang="en-US" sz="17993" spc="-1061">
                <a:solidFill>
                  <a:srgbClr val="FFFFFF"/>
                </a:solidFill>
                <a:latin typeface="Montserrat Ultra-Bold"/>
              </a:rPr>
              <a:t>THANK YOU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199480" y="5309729"/>
            <a:ext cx="11018058" cy="194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5600"/>
              </a:lnSpc>
            </a:pPr>
            <a:r>
              <a:rPr lang="en-US" sz="12000">
                <a:solidFill>
                  <a:srgbClr val="FFFFFF"/>
                </a:solidFill>
                <a:latin typeface="Montserrat"/>
              </a:rPr>
              <a:t>For watching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flipH="1">
            <a:off x="6305562" y="-995510"/>
            <a:ext cx="12278020" cy="12278020"/>
          </a:xfrm>
          <a:custGeom>
            <a:avLst/>
            <a:gdLst/>
            <a:ahLst/>
            <a:cxnLst/>
            <a:rect l="l" t="t" r="r" b="b"/>
            <a:pathLst>
              <a:path w="12278020" h="12278020">
                <a:moveTo>
                  <a:pt x="12278019" y="0"/>
                </a:moveTo>
                <a:lnTo>
                  <a:pt x="0" y="0"/>
                </a:lnTo>
                <a:lnTo>
                  <a:pt x="0" y="12278020"/>
                </a:lnTo>
                <a:lnTo>
                  <a:pt x="12278019" y="12278020"/>
                </a:lnTo>
                <a:lnTo>
                  <a:pt x="12278019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28700" y="2390195"/>
            <a:ext cx="16230600" cy="6868105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9639230" y="-203728"/>
            <a:ext cx="8944351" cy="10694456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4"/>
              <a:stretch>
                <a:fillRect l="-28801" r="-5054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200150"/>
            <a:ext cx="8610530" cy="7192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Ultra-Bold Italics"/>
              </a:rPr>
              <a:t>TỔNG QUAN</a:t>
            </a: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  <a:p>
            <a:pPr algn="l">
              <a:lnSpc>
                <a:spcPts val="8071"/>
              </a:lnSpc>
            </a:pPr>
            <a:endParaRPr lang="en-US" sz="8236" spc="-485">
              <a:solidFill>
                <a:srgbClr val="263F6B"/>
              </a:solidFill>
              <a:latin typeface="Montserrat Ultra-Bold Itali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73712" y="2114259"/>
            <a:ext cx="8365519" cy="6924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497" lvl="1" indent="-539749" algn="l">
              <a:lnSpc>
                <a:spcPts val="11249"/>
              </a:lnSpc>
              <a:buFont typeface="Arial"/>
              <a:buChar char="•"/>
            </a:pPr>
            <a:r>
              <a:rPr lang="en-US" sz="4999" spc="99">
                <a:solidFill>
                  <a:srgbClr val="FFFFFF"/>
                </a:solidFill>
                <a:latin typeface="Montserrat"/>
              </a:rPr>
              <a:t>Giới thiệu đề tài</a:t>
            </a:r>
          </a:p>
          <a:p>
            <a:pPr marL="1079497" lvl="1" indent="-539749" algn="l">
              <a:lnSpc>
                <a:spcPts val="11249"/>
              </a:lnSpc>
              <a:buFont typeface="Arial"/>
              <a:buChar char="•"/>
            </a:pPr>
            <a:r>
              <a:rPr lang="en-US" sz="4999" spc="99">
                <a:solidFill>
                  <a:srgbClr val="FFFFFF"/>
                </a:solidFill>
                <a:latin typeface="Montserrat"/>
              </a:rPr>
              <a:t>Mô tả đề tài</a:t>
            </a:r>
          </a:p>
          <a:p>
            <a:pPr marL="1079497" lvl="1" indent="-539749" algn="l">
              <a:lnSpc>
                <a:spcPts val="11249"/>
              </a:lnSpc>
              <a:buFont typeface="Arial"/>
              <a:buChar char="•"/>
            </a:pPr>
            <a:r>
              <a:rPr lang="en-US" sz="4999" spc="99">
                <a:solidFill>
                  <a:srgbClr val="FFFFFF"/>
                </a:solidFill>
                <a:latin typeface="Montserrat"/>
              </a:rPr>
              <a:t>Cài đặt đồ án</a:t>
            </a:r>
          </a:p>
          <a:p>
            <a:pPr marL="1079497" lvl="1" indent="-539749" algn="l">
              <a:lnSpc>
                <a:spcPts val="11249"/>
              </a:lnSpc>
              <a:buFont typeface="Arial"/>
              <a:buChar char="•"/>
            </a:pPr>
            <a:r>
              <a:rPr lang="en-US" sz="4999" spc="99">
                <a:solidFill>
                  <a:srgbClr val="FFFFFF"/>
                </a:solidFill>
                <a:latin typeface="Montserrat"/>
              </a:rPr>
              <a:t>Cài đặt chương trình</a:t>
            </a:r>
          </a:p>
          <a:p>
            <a:pPr marL="1079497" lvl="1" indent="-539749" algn="l">
              <a:lnSpc>
                <a:spcPts val="11249"/>
              </a:lnSpc>
              <a:buFont typeface="Arial"/>
              <a:buChar char="•"/>
            </a:pPr>
            <a:r>
              <a:rPr lang="en-US" sz="4999" spc="99">
                <a:solidFill>
                  <a:srgbClr val="FFFFFF"/>
                </a:solidFill>
                <a:latin typeface="Montserrat"/>
              </a:rPr>
              <a:t>Kết luận</a:t>
            </a:r>
          </a:p>
        </p:txBody>
      </p:sp>
      <p:sp>
        <p:nvSpPr>
          <p:cNvPr id="9" name="Freeform 9"/>
          <p:cNvSpPr/>
          <p:nvPr/>
        </p:nvSpPr>
        <p:spPr>
          <a:xfrm>
            <a:off x="15476242" y="8956802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441619" y="4465219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rot="2700000">
            <a:off x="-2646503" y="9030295"/>
            <a:ext cx="5293007" cy="2487400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753925" y="7243534"/>
            <a:ext cx="4626722" cy="1810294"/>
            <a:chOff x="0" y="0"/>
            <a:chExt cx="1687841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502323" y="7243534"/>
            <a:ext cx="4626722" cy="1810294"/>
            <a:chOff x="0" y="0"/>
            <a:chExt cx="1687841" cy="660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250722" y="7243534"/>
            <a:ext cx="4626722" cy="1810294"/>
            <a:chOff x="0" y="0"/>
            <a:chExt cx="1687841" cy="660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87841" cy="660400"/>
            </a:xfrm>
            <a:custGeom>
              <a:avLst/>
              <a:gdLst/>
              <a:ahLst/>
              <a:cxnLst/>
              <a:rect l="l" t="t" r="r" b="b"/>
              <a:pathLst>
                <a:path w="1687841" h="660400">
                  <a:moveTo>
                    <a:pt x="1563381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535940"/>
                  </a:lnTo>
                  <a:cubicBezTo>
                    <a:pt x="1687841" y="604520"/>
                    <a:pt x="1631961" y="660400"/>
                    <a:pt x="1563381" y="66040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176317" y="894544"/>
            <a:ext cx="5935366" cy="2097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Ultra-Bold Italics"/>
              </a:rPr>
              <a:t>GIỚI THIỆU ĐỀ TÀI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53925" y="7266030"/>
            <a:ext cx="4626722" cy="207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9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  Mô hình </a:t>
            </a:r>
          </a:p>
          <a:p>
            <a:pPr algn="ctr">
              <a:lnSpc>
                <a:spcPts val="199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phân lớp</a:t>
            </a:r>
          </a:p>
          <a:p>
            <a:pPr algn="ctr">
              <a:lnSpc>
                <a:spcPts val="7599"/>
              </a:lnSpc>
            </a:pPr>
            <a:endParaRPr lang="en-US" sz="3999" spc="79">
              <a:solidFill>
                <a:srgbClr val="FFFFFF"/>
              </a:solidFill>
              <a:latin typeface="Montserrat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066086" y="7523205"/>
            <a:ext cx="3499197" cy="1214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39"/>
              </a:lnSpc>
            </a:pPr>
            <a:r>
              <a:rPr lang="en-US" sz="3999" spc="79">
                <a:solidFill>
                  <a:srgbClr val="FFFFFF"/>
                </a:solidFill>
                <a:latin typeface="Montserrat Ultra-Bold"/>
              </a:rPr>
              <a:t>Dự đoán </a:t>
            </a:r>
          </a:p>
          <a:p>
            <a:pPr algn="ctr">
              <a:lnSpc>
                <a:spcPts val="4839"/>
              </a:lnSpc>
            </a:pPr>
            <a:r>
              <a:rPr lang="en-US" sz="3999" spc="79">
                <a:solidFill>
                  <a:srgbClr val="FFFFFF"/>
                </a:solidFill>
                <a:latin typeface="Montserrat Ultra-Bold"/>
              </a:rPr>
              <a:t>liên kết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814971" y="7534635"/>
            <a:ext cx="3499197" cy="1228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Mạng xã hội</a:t>
            </a:r>
          </a:p>
          <a:p>
            <a:pPr algn="ctr">
              <a:lnSpc>
                <a:spcPts val="487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Facebook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37831" y="3687445"/>
            <a:ext cx="13905909" cy="292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70"/>
              </a:lnSpc>
            </a:pPr>
            <a:r>
              <a:rPr lang="en-US" sz="6500" spc="-383">
                <a:solidFill>
                  <a:srgbClr val="263F6B"/>
                </a:solidFill>
                <a:latin typeface="Montserrat Italics"/>
              </a:rPr>
              <a:t>ỨNG DỤNG MÔ HÌNH PHÂN LỚP ĐỂ DỰ ĐOÁN LIÊN KẾT TRÊN MẠNG XÃ HỘI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87935" y="1598923"/>
            <a:ext cx="4680262" cy="4041900"/>
            <a:chOff x="0" y="0"/>
            <a:chExt cx="1687841" cy="145762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87841" cy="1457629"/>
            </a:xfrm>
            <a:custGeom>
              <a:avLst/>
              <a:gdLst/>
              <a:ahLst/>
              <a:cxnLst/>
              <a:rect l="l" t="t" r="r" b="b"/>
              <a:pathLst>
                <a:path w="1687841" h="1457629">
                  <a:moveTo>
                    <a:pt x="1563381" y="1457629"/>
                  </a:moveTo>
                  <a:lnTo>
                    <a:pt x="124460" y="1457629"/>
                  </a:lnTo>
                  <a:cubicBezTo>
                    <a:pt x="55880" y="1457629"/>
                    <a:pt x="0" y="1401749"/>
                    <a:pt x="0" y="13331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1333169"/>
                  </a:lnTo>
                  <a:cubicBezTo>
                    <a:pt x="1687841" y="1401749"/>
                    <a:pt x="1631961" y="1457629"/>
                    <a:pt x="1563381" y="1457629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086168" y="5242033"/>
            <a:ext cx="4626722" cy="3592318"/>
            <a:chOff x="0" y="0"/>
            <a:chExt cx="1687841" cy="131048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7841" cy="1310487"/>
            </a:xfrm>
            <a:custGeom>
              <a:avLst/>
              <a:gdLst/>
              <a:ahLst/>
              <a:cxnLst/>
              <a:rect l="l" t="t" r="r" b="b"/>
              <a:pathLst>
                <a:path w="1687841" h="1310487">
                  <a:moveTo>
                    <a:pt x="1563381" y="1310487"/>
                  </a:moveTo>
                  <a:lnTo>
                    <a:pt x="124460" y="1310487"/>
                  </a:lnTo>
                  <a:cubicBezTo>
                    <a:pt x="55880" y="1310487"/>
                    <a:pt x="0" y="1254607"/>
                    <a:pt x="0" y="1186027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3381" y="0"/>
                  </a:lnTo>
                  <a:cubicBezTo>
                    <a:pt x="1631961" y="0"/>
                    <a:pt x="1687841" y="55880"/>
                    <a:pt x="1687841" y="124460"/>
                  </a:cubicBezTo>
                  <a:lnTo>
                    <a:pt x="1687841" y="1186027"/>
                  </a:lnTo>
                  <a:cubicBezTo>
                    <a:pt x="1687841" y="1254607"/>
                    <a:pt x="1631961" y="1310487"/>
                    <a:pt x="1563381" y="1310487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5708962" y="1628876"/>
            <a:ext cx="6977156" cy="6977156"/>
          </a:xfrm>
          <a:custGeom>
            <a:avLst/>
            <a:gdLst/>
            <a:ahLst/>
            <a:cxnLst/>
            <a:rect l="l" t="t" r="r" b="b"/>
            <a:pathLst>
              <a:path w="6977156" h="6977156">
                <a:moveTo>
                  <a:pt x="0" y="0"/>
                </a:moveTo>
                <a:lnTo>
                  <a:pt x="6977156" y="0"/>
                </a:lnTo>
                <a:lnTo>
                  <a:pt x="6977156" y="6977155"/>
                </a:lnTo>
                <a:lnTo>
                  <a:pt x="0" y="69771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1707239">
            <a:off x="10339641" y="7529600"/>
            <a:ext cx="1675183" cy="831310"/>
          </a:xfrm>
          <a:custGeom>
            <a:avLst/>
            <a:gdLst/>
            <a:ahLst/>
            <a:cxnLst/>
            <a:rect l="l" t="t" r="r" b="b"/>
            <a:pathLst>
              <a:path w="1675183" h="831310">
                <a:moveTo>
                  <a:pt x="0" y="0"/>
                </a:moveTo>
                <a:lnTo>
                  <a:pt x="1675183" y="0"/>
                </a:lnTo>
                <a:lnTo>
                  <a:pt x="1675183" y="831309"/>
                </a:lnTo>
                <a:lnTo>
                  <a:pt x="0" y="8313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1707239" flipH="1" flipV="1">
            <a:off x="5805821" y="2257409"/>
            <a:ext cx="1675183" cy="831310"/>
          </a:xfrm>
          <a:custGeom>
            <a:avLst/>
            <a:gdLst/>
            <a:ahLst/>
            <a:cxnLst/>
            <a:rect l="l" t="t" r="r" b="b"/>
            <a:pathLst>
              <a:path w="1675183" h="831310">
                <a:moveTo>
                  <a:pt x="1675184" y="831310"/>
                </a:moveTo>
                <a:lnTo>
                  <a:pt x="0" y="831310"/>
                </a:lnTo>
                <a:lnTo>
                  <a:pt x="0" y="0"/>
                </a:lnTo>
                <a:lnTo>
                  <a:pt x="1675184" y="0"/>
                </a:lnTo>
                <a:lnTo>
                  <a:pt x="1675184" y="83131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6176317" y="2705473"/>
            <a:ext cx="5935366" cy="4135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FFFFFF"/>
                </a:solidFill>
                <a:latin typeface="Montserrat Bold Italics"/>
              </a:rPr>
              <a:t>MẠNG</a:t>
            </a:r>
          </a:p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FFFFFF"/>
                </a:solidFill>
                <a:latin typeface="Montserrat Bold Italics"/>
              </a:rPr>
              <a:t>XÃ</a:t>
            </a:r>
          </a:p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FFFFFF"/>
                </a:solidFill>
                <a:latin typeface="Montserrat Bold Italics"/>
              </a:rPr>
              <a:t> HỘI</a:t>
            </a:r>
          </a:p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FFFFFF"/>
                </a:solidFill>
                <a:latin typeface="Montserrat Bold Italics"/>
              </a:rPr>
              <a:t>FACEBOOK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5573" y="1841872"/>
            <a:ext cx="3824986" cy="348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spc="79">
                <a:solidFill>
                  <a:srgbClr val="212423"/>
                </a:solidFill>
                <a:latin typeface="Montserrat"/>
              </a:rPr>
              <a:t>Sử dụng Graph API để lấy danh sách thông tin người dùng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434314" y="5612617"/>
            <a:ext cx="3824986" cy="278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spc="79">
                <a:solidFill>
                  <a:srgbClr val="212423"/>
                </a:solidFill>
                <a:latin typeface="Montserrat"/>
              </a:rPr>
              <a:t>Sử dụng Neo4j để lưu trữ và biểu diễn dữ liệu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34314" y="4355647"/>
            <a:ext cx="3824986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Lưu dữ liệu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9771" y="696912"/>
            <a:ext cx="4536592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 Bold"/>
              </a:rPr>
              <a:t>Lấy dữ liệu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4786478"/>
            <a:ext cx="19340228" cy="0"/>
          </a:xfrm>
          <a:prstGeom prst="line">
            <a:avLst/>
          </a:prstGeom>
          <a:ln w="952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712371" y="1711606"/>
            <a:ext cx="10863257" cy="490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27"/>
              </a:lnSpc>
            </a:pPr>
            <a:r>
              <a:rPr lang="en-US" sz="6439" spc="-379">
                <a:solidFill>
                  <a:srgbClr val="FFFFFF"/>
                </a:solidFill>
                <a:latin typeface="Montserrat Bold Italics"/>
              </a:rPr>
              <a:t>MÔ HÌNH PHÂN LỚP</a:t>
            </a:r>
          </a:p>
          <a:p>
            <a:pPr algn="ctr">
              <a:lnSpc>
                <a:spcPts val="7727"/>
              </a:lnSpc>
            </a:pPr>
            <a:endParaRPr lang="en-US" sz="6439" spc="-379">
              <a:solidFill>
                <a:srgbClr val="FFFFFF"/>
              </a:solidFill>
              <a:latin typeface="Montserrat Bold Italics"/>
            </a:endParaRPr>
          </a:p>
          <a:p>
            <a:pPr algn="ctr">
              <a:lnSpc>
                <a:spcPts val="7727"/>
              </a:lnSpc>
            </a:pPr>
            <a:endParaRPr lang="en-US" sz="6439" spc="-379">
              <a:solidFill>
                <a:srgbClr val="FFFFFF"/>
              </a:solidFill>
              <a:latin typeface="Montserrat Bold Italics"/>
            </a:endParaRPr>
          </a:p>
          <a:p>
            <a:pPr algn="ctr">
              <a:lnSpc>
                <a:spcPts val="7727"/>
              </a:lnSpc>
            </a:pPr>
            <a:endParaRPr lang="en-US" sz="6439" spc="-379">
              <a:solidFill>
                <a:srgbClr val="FFFFFF"/>
              </a:solidFill>
              <a:latin typeface="Montserrat Bold Italics"/>
            </a:endParaRPr>
          </a:p>
          <a:p>
            <a:pPr marL="0" lvl="0" indent="0" algn="ctr">
              <a:lnSpc>
                <a:spcPts val="7727"/>
              </a:lnSpc>
              <a:spcBef>
                <a:spcPct val="0"/>
              </a:spcBef>
            </a:pPr>
            <a:endParaRPr lang="en-US" sz="6439" spc="-379">
              <a:solidFill>
                <a:srgbClr val="FFFFFF"/>
              </a:solidFill>
              <a:latin typeface="Montserrat Bold Italic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634798" y="6143604"/>
            <a:ext cx="4580058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Logistic </a:t>
            </a:r>
          </a:p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hồi quy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305195" y="4166846"/>
            <a:ext cx="1239263" cy="123926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4F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305195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127">
                <a:solidFill>
                  <a:srgbClr val="000000"/>
                </a:solidFill>
                <a:latin typeface="Montserrat"/>
              </a:rPr>
              <a:t>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524368" y="4166846"/>
            <a:ext cx="1239263" cy="123926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4F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524368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127">
                <a:solidFill>
                  <a:srgbClr val="000000"/>
                </a:solidFill>
                <a:latin typeface="Montserrat"/>
              </a:rPr>
              <a:t>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743542" y="4166846"/>
            <a:ext cx="1239263" cy="123926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4F4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3743542" y="4074833"/>
            <a:ext cx="1239263" cy="1194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47"/>
              </a:lnSpc>
              <a:spcBef>
                <a:spcPct val="0"/>
              </a:spcBef>
            </a:pPr>
            <a:r>
              <a:rPr lang="en-US" sz="6399" u="none" spc="127">
                <a:solidFill>
                  <a:srgbClr val="000000"/>
                </a:solidFill>
                <a:latin typeface="Montserrat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853971" y="6007381"/>
            <a:ext cx="4580058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Naive</a:t>
            </a:r>
          </a:p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Bayes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073145" y="6143604"/>
            <a:ext cx="4580058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Cây </a:t>
            </a:r>
          </a:p>
          <a:p>
            <a:pPr algn="ctr">
              <a:lnSpc>
                <a:spcPts val="4950"/>
              </a:lnSpc>
            </a:pPr>
            <a:r>
              <a:rPr lang="en-US" sz="4500" spc="89">
                <a:solidFill>
                  <a:srgbClr val="FFFFFF"/>
                </a:solidFill>
                <a:latin typeface="Montserrat Bold"/>
              </a:rPr>
              <a:t>quyết định</a:t>
            </a:r>
          </a:p>
        </p:txBody>
      </p:sp>
      <p:sp>
        <p:nvSpPr>
          <p:cNvPr id="16" name="Freeform 16"/>
          <p:cNvSpPr/>
          <p:nvPr/>
        </p:nvSpPr>
        <p:spPr>
          <a:xfrm>
            <a:off x="1028700" y="1028700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>
            <a:off x="15476242" y="8963285"/>
            <a:ext cx="1783058" cy="295015"/>
          </a:xfrm>
          <a:custGeom>
            <a:avLst/>
            <a:gdLst/>
            <a:ahLst/>
            <a:cxnLst/>
            <a:rect l="l" t="t" r="r" b="b"/>
            <a:pathLst>
              <a:path w="1783058" h="295015">
                <a:moveTo>
                  <a:pt x="0" y="0"/>
                </a:moveTo>
                <a:lnTo>
                  <a:pt x="1783058" y="0"/>
                </a:lnTo>
                <a:lnTo>
                  <a:pt x="1783058" y="295015"/>
                </a:lnTo>
                <a:lnTo>
                  <a:pt x="0" y="295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2298302">
            <a:off x="14773231" y="935654"/>
            <a:ext cx="1971199" cy="2007702"/>
          </a:xfrm>
          <a:custGeom>
            <a:avLst/>
            <a:gdLst/>
            <a:ahLst/>
            <a:cxnLst/>
            <a:rect l="l" t="t" r="r" b="b"/>
            <a:pathLst>
              <a:path w="1971199" h="2007702">
                <a:moveTo>
                  <a:pt x="0" y="0"/>
                </a:moveTo>
                <a:lnTo>
                  <a:pt x="1971198" y="0"/>
                </a:lnTo>
                <a:lnTo>
                  <a:pt x="1971198" y="2007702"/>
                </a:lnTo>
                <a:lnTo>
                  <a:pt x="0" y="20077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1035122">
            <a:off x="5745444" y="8224228"/>
            <a:ext cx="646089" cy="658053"/>
          </a:xfrm>
          <a:custGeom>
            <a:avLst/>
            <a:gdLst/>
            <a:ahLst/>
            <a:cxnLst/>
            <a:rect l="l" t="t" r="r" b="b"/>
            <a:pathLst>
              <a:path w="646089" h="658053">
                <a:moveTo>
                  <a:pt x="0" y="0"/>
                </a:moveTo>
                <a:lnTo>
                  <a:pt x="646089" y="0"/>
                </a:lnTo>
                <a:lnTo>
                  <a:pt x="646089" y="658053"/>
                </a:lnTo>
                <a:lnTo>
                  <a:pt x="0" y="658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rot="10087">
            <a:off x="1028665" y="6130773"/>
            <a:ext cx="16230670" cy="0"/>
          </a:xfrm>
          <a:prstGeom prst="line">
            <a:avLst/>
          </a:prstGeom>
          <a:ln w="95250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2726348" y="5922707"/>
            <a:ext cx="511382" cy="51138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5484" y="6809379"/>
            <a:ext cx="4113110" cy="2903329"/>
            <a:chOff x="0" y="0"/>
            <a:chExt cx="1500474" cy="105914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06465" y="2702647"/>
            <a:ext cx="4113110" cy="2903329"/>
            <a:chOff x="0" y="0"/>
            <a:chExt cx="1500474" cy="10591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168426" y="2702647"/>
            <a:ext cx="4113110" cy="2903329"/>
            <a:chOff x="0" y="0"/>
            <a:chExt cx="1500474" cy="10591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807329" y="5922707"/>
            <a:ext cx="511382" cy="511382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69290" y="5922707"/>
            <a:ext cx="511382" cy="511382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888309" y="5922707"/>
            <a:ext cx="511382" cy="511382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087445" y="6809379"/>
            <a:ext cx="4113110" cy="2903329"/>
            <a:chOff x="0" y="0"/>
            <a:chExt cx="1500474" cy="105914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5050270" y="5922707"/>
            <a:ext cx="511382" cy="511382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249406" y="6809379"/>
            <a:ext cx="4113110" cy="2903329"/>
            <a:chOff x="0" y="0"/>
            <a:chExt cx="1500474" cy="105914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2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" name="Freeform 24"/>
          <p:cNvSpPr/>
          <p:nvPr/>
        </p:nvSpPr>
        <p:spPr>
          <a:xfrm>
            <a:off x="925484" y="2146609"/>
            <a:ext cx="1971199" cy="2007702"/>
          </a:xfrm>
          <a:custGeom>
            <a:avLst/>
            <a:gdLst/>
            <a:ahLst/>
            <a:cxnLst/>
            <a:rect l="l" t="t" r="r" b="b"/>
            <a:pathLst>
              <a:path w="1971199" h="2007702">
                <a:moveTo>
                  <a:pt x="0" y="0"/>
                </a:moveTo>
                <a:lnTo>
                  <a:pt x="1971199" y="0"/>
                </a:lnTo>
                <a:lnTo>
                  <a:pt x="1971199" y="2007703"/>
                </a:lnTo>
                <a:lnTo>
                  <a:pt x="0" y="200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5561652" y="1510881"/>
            <a:ext cx="1579438" cy="1608687"/>
          </a:xfrm>
          <a:custGeom>
            <a:avLst/>
            <a:gdLst/>
            <a:ahLst/>
            <a:cxnLst/>
            <a:rect l="l" t="t" r="r" b="b"/>
            <a:pathLst>
              <a:path w="1579438" h="1608687">
                <a:moveTo>
                  <a:pt x="0" y="0"/>
                </a:moveTo>
                <a:lnTo>
                  <a:pt x="1579438" y="0"/>
                </a:lnTo>
                <a:lnTo>
                  <a:pt x="1579438" y="1608687"/>
                </a:lnTo>
                <a:lnTo>
                  <a:pt x="0" y="1608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6864399" y="4316564"/>
            <a:ext cx="646089" cy="658053"/>
          </a:xfrm>
          <a:custGeom>
            <a:avLst/>
            <a:gdLst/>
            <a:ahLst/>
            <a:cxnLst/>
            <a:rect l="l" t="t" r="r" b="b"/>
            <a:pathLst>
              <a:path w="646089" h="658053">
                <a:moveTo>
                  <a:pt x="0" y="0"/>
                </a:moveTo>
                <a:lnTo>
                  <a:pt x="646088" y="0"/>
                </a:lnTo>
                <a:lnTo>
                  <a:pt x="646088" y="658054"/>
                </a:lnTo>
                <a:lnTo>
                  <a:pt x="0" y="65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7" name="TextBox 27"/>
          <p:cNvSpPr txBox="1"/>
          <p:nvPr/>
        </p:nvSpPr>
        <p:spPr>
          <a:xfrm>
            <a:off x="2134937" y="1143000"/>
            <a:ext cx="14018125" cy="642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5"/>
              </a:lnSpc>
            </a:pPr>
            <a:r>
              <a:rPr lang="en-US" sz="4995" spc="-294">
                <a:solidFill>
                  <a:srgbClr val="263F6B"/>
                </a:solidFill>
                <a:latin typeface="Montserrat Ultra-Bold Italics"/>
              </a:rPr>
              <a:t>MÔ TẢ ĐỀ TÀI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76122" y="7319914"/>
            <a:ext cx="3241123" cy="194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Danh sách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người dùng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Facebook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442458" y="3165299"/>
            <a:ext cx="3241123" cy="194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Lựa chọn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mô hình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phân lớp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604419" y="2836687"/>
            <a:ext cx="3241123" cy="2606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Hiển thị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danh sách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người dùng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phù hợp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7523439" y="7648526"/>
            <a:ext cx="3241123" cy="1292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Huấn luyện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và dự đoán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685399" y="6991301"/>
            <a:ext cx="3241123" cy="2606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Đánh giá 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các mô hình</a:t>
            </a:r>
          </a:p>
          <a:p>
            <a:pPr algn="ctr">
              <a:lnSpc>
                <a:spcPts val="5199"/>
              </a:lnSpc>
            </a:pPr>
            <a:r>
              <a:rPr lang="en-US" sz="3999" spc="79">
                <a:solidFill>
                  <a:srgbClr val="FFFFFF"/>
                </a:solidFill>
                <a:latin typeface="Montserrat"/>
              </a:rPr>
              <a:t>với nhau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951785"/>
            <a:ext cx="10670624" cy="6306515"/>
            <a:chOff x="0" y="0"/>
            <a:chExt cx="107442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744200" cy="6350000"/>
            </a:xfrm>
            <a:custGeom>
              <a:avLst/>
              <a:gdLst/>
              <a:ahLst/>
              <a:cxnLst/>
              <a:rect l="l" t="t" r="r" b="b"/>
              <a:pathLst>
                <a:path w="10744200" h="6350000">
                  <a:moveTo>
                    <a:pt x="5372100" y="0"/>
                  </a:moveTo>
                  <a:cubicBezTo>
                    <a:pt x="8338820" y="0"/>
                    <a:pt x="10744200" y="1421130"/>
                    <a:pt x="10744200" y="3175000"/>
                  </a:cubicBezTo>
                  <a:cubicBezTo>
                    <a:pt x="10744200" y="4928870"/>
                    <a:pt x="8338820" y="6350000"/>
                    <a:pt x="5372100" y="6350000"/>
                  </a:cubicBezTo>
                  <a:cubicBezTo>
                    <a:pt x="2405380" y="6350000"/>
                    <a:pt x="0" y="4928870"/>
                    <a:pt x="0" y="3175000"/>
                  </a:cubicBezTo>
                  <a:cubicBezTo>
                    <a:pt x="0" y="1421130"/>
                    <a:pt x="2405380" y="0"/>
                    <a:pt x="5372100" y="0"/>
                  </a:cubicBezTo>
                  <a:close/>
                </a:path>
              </a:pathLst>
            </a:custGeom>
            <a:blipFill>
              <a:blip r:embed="rId2"/>
              <a:stretch>
                <a:fillRect l="-1664" r="-238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955064" y="882046"/>
            <a:ext cx="5950988" cy="8376254"/>
            <a:chOff x="0" y="0"/>
            <a:chExt cx="7934651" cy="11168338"/>
          </a:xfrm>
        </p:grpSpPr>
        <p:sp>
          <p:nvSpPr>
            <p:cNvPr id="5" name="TextBox 5"/>
            <p:cNvSpPr txBox="1"/>
            <p:nvPr/>
          </p:nvSpPr>
          <p:spPr>
            <a:xfrm>
              <a:off x="0" y="-76200"/>
              <a:ext cx="7934651" cy="36660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1049"/>
                </a:lnSpc>
              </a:pPr>
              <a:r>
                <a:rPr lang="en-US" sz="8499" spc="348">
                  <a:solidFill>
                    <a:srgbClr val="F2F3F3"/>
                  </a:solidFill>
                  <a:latin typeface="Montserrat Bold Italics"/>
                </a:rPr>
                <a:t>CÀI ĐẶT ĐỒ ÁN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929463"/>
              <a:ext cx="6685465" cy="623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7500"/>
                </a:lnSpc>
              </a:pPr>
              <a:r>
                <a:rPr lang="en-US" sz="5000">
                  <a:solidFill>
                    <a:srgbClr val="F2F3F3"/>
                  </a:solidFill>
                  <a:latin typeface="Montserrat"/>
                </a:rPr>
                <a:t>Cài đặt Neo4J để lưu trữ dữ liệu của người dùng Facebook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26383" y="336309"/>
            <a:ext cx="9474198" cy="9614383"/>
            <a:chOff x="0" y="0"/>
            <a:chExt cx="6257412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57412" cy="6350000"/>
            </a:xfrm>
            <a:custGeom>
              <a:avLst/>
              <a:gdLst/>
              <a:ahLst/>
              <a:cxnLst/>
              <a:rect l="l" t="t" r="r" b="b"/>
              <a:pathLst>
                <a:path w="6257412" h="6350000">
                  <a:moveTo>
                    <a:pt x="3128706" y="0"/>
                  </a:moveTo>
                  <a:cubicBezTo>
                    <a:pt x="4856521" y="0"/>
                    <a:pt x="6257412" y="1421130"/>
                    <a:pt x="6257412" y="3175000"/>
                  </a:cubicBezTo>
                  <a:cubicBezTo>
                    <a:pt x="6257412" y="4928870"/>
                    <a:pt x="4856521" y="6350000"/>
                    <a:pt x="3128706" y="6350000"/>
                  </a:cubicBezTo>
                  <a:cubicBezTo>
                    <a:pt x="1400891" y="6350000"/>
                    <a:pt x="0" y="4928870"/>
                    <a:pt x="0" y="3175000"/>
                  </a:cubicBezTo>
                  <a:cubicBezTo>
                    <a:pt x="0" y="1421130"/>
                    <a:pt x="1400891" y="0"/>
                    <a:pt x="3128706" y="0"/>
                  </a:cubicBezTo>
                  <a:close/>
                </a:path>
              </a:pathLst>
            </a:custGeom>
            <a:blipFill>
              <a:blip r:embed="rId2"/>
              <a:stretch>
                <a:fillRect t="-5995" b="-720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212232" y="952500"/>
            <a:ext cx="5823672" cy="260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00"/>
              </a:lnSpc>
            </a:pPr>
            <a:r>
              <a:rPr lang="en-US" sz="8000" spc="328">
                <a:solidFill>
                  <a:srgbClr val="F2F3F3"/>
                </a:solidFill>
                <a:latin typeface="Montserrat Bold Italics"/>
              </a:rPr>
              <a:t>CÀI ĐẶT ĐỒ ÁN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52195" y="4626795"/>
            <a:ext cx="6103598" cy="471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Khởi tạo các mối quan hệ giữa các </a:t>
            </a:r>
          </a:p>
          <a:p>
            <a:pPr marL="0" lvl="0" indent="0" algn="l">
              <a:lnSpc>
                <a:spcPts val="7500"/>
              </a:lnSpc>
            </a:pPr>
            <a:r>
              <a:rPr lang="en-US" sz="5000">
                <a:solidFill>
                  <a:srgbClr val="F2F3F3"/>
                </a:solidFill>
                <a:latin typeface="Montserrat"/>
              </a:rPr>
              <a:t>người dùng để biễu diễn mạng xã hội Facebook</a:t>
            </a:r>
          </a:p>
        </p:txBody>
      </p:sp>
      <p:sp>
        <p:nvSpPr>
          <p:cNvPr id="6" name="AutoShape 6"/>
          <p:cNvSpPr/>
          <p:nvPr/>
        </p:nvSpPr>
        <p:spPr>
          <a:xfrm>
            <a:off x="1352195" y="4164832"/>
            <a:ext cx="1278632" cy="0"/>
          </a:xfrm>
          <a:prstGeom prst="line">
            <a:avLst/>
          </a:prstGeom>
          <a:ln w="9525" cap="flat">
            <a:solidFill>
              <a:srgbClr val="F0F3F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0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40670" y="1163920"/>
            <a:ext cx="7959160" cy="795916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43661" r="-4225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1688213" y="1163920"/>
            <a:ext cx="10595988" cy="7959160"/>
            <a:chOff x="0" y="0"/>
            <a:chExt cx="2790713" cy="20962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90713" cy="2096240"/>
            </a:xfrm>
            <a:custGeom>
              <a:avLst/>
              <a:gdLst/>
              <a:ahLst/>
              <a:cxnLst/>
              <a:rect l="l" t="t" r="r" b="b"/>
              <a:pathLst>
                <a:path w="2790713" h="2096240">
                  <a:moveTo>
                    <a:pt x="18266" y="0"/>
                  </a:moveTo>
                  <a:lnTo>
                    <a:pt x="2772447" y="0"/>
                  </a:lnTo>
                  <a:cubicBezTo>
                    <a:pt x="2782535" y="0"/>
                    <a:pt x="2790713" y="8178"/>
                    <a:pt x="2790713" y="18266"/>
                  </a:cubicBezTo>
                  <a:lnTo>
                    <a:pt x="2790713" y="2077974"/>
                  </a:lnTo>
                  <a:cubicBezTo>
                    <a:pt x="2790713" y="2082818"/>
                    <a:pt x="2788788" y="2087464"/>
                    <a:pt x="2785363" y="2090890"/>
                  </a:cubicBezTo>
                  <a:cubicBezTo>
                    <a:pt x="2781937" y="2094315"/>
                    <a:pt x="2777291" y="2096240"/>
                    <a:pt x="2772447" y="2096240"/>
                  </a:cubicBezTo>
                  <a:lnTo>
                    <a:pt x="18266" y="2096240"/>
                  </a:lnTo>
                  <a:cubicBezTo>
                    <a:pt x="8178" y="2096240"/>
                    <a:pt x="0" y="2088062"/>
                    <a:pt x="0" y="2077974"/>
                  </a:cubicBezTo>
                  <a:lnTo>
                    <a:pt x="0" y="18266"/>
                  </a:lnTo>
                  <a:cubicBezTo>
                    <a:pt x="0" y="8178"/>
                    <a:pt x="8178" y="0"/>
                    <a:pt x="182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2790713" cy="21533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12970" y="1910052"/>
            <a:ext cx="7683500" cy="6059485"/>
            <a:chOff x="0" y="0"/>
            <a:chExt cx="10244667" cy="8079313"/>
          </a:xfrm>
        </p:grpSpPr>
        <p:sp>
          <p:nvSpPr>
            <p:cNvPr id="8" name="TextBox 8"/>
            <p:cNvSpPr txBox="1"/>
            <p:nvPr/>
          </p:nvSpPr>
          <p:spPr>
            <a:xfrm>
              <a:off x="0" y="5650438"/>
              <a:ext cx="10244667" cy="2428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75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F2F3F3"/>
                  </a:solidFill>
                  <a:latin typeface="Montserrat"/>
                </a:rPr>
                <a:t>Cài đặt các thư viện cần thiết cho chương trình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0"/>
              <a:ext cx="10244667" cy="5486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0800"/>
                </a:lnSpc>
                <a:spcBef>
                  <a:spcPct val="0"/>
                </a:spcBef>
              </a:pPr>
              <a:r>
                <a:rPr lang="en-US" sz="9000" spc="369">
                  <a:solidFill>
                    <a:srgbClr val="F2F3F3"/>
                  </a:solidFill>
                  <a:latin typeface="Montserrat Bold Italics"/>
                </a:rPr>
                <a:t>CÀI ĐẶT CHƯƠNG TRÌNH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304</Words>
  <Application>Microsoft Office PowerPoint</Application>
  <PresentationFormat>Custom</PresentationFormat>
  <Paragraphs>87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Montserrat Bold Italics</vt:lpstr>
      <vt:lpstr>Calibri</vt:lpstr>
      <vt:lpstr>Arial</vt:lpstr>
      <vt:lpstr>Montserrat Ultra-Bold Italics</vt:lpstr>
      <vt:lpstr>Montserrat Ultra-Bold</vt:lpstr>
      <vt:lpstr>Montserrat</vt:lpstr>
      <vt:lpstr>Montserrat Bold</vt:lpstr>
      <vt:lpstr>Montserrat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TỐT NGHIỆP</dc:title>
  <cp:lastModifiedBy>loi cong</cp:lastModifiedBy>
  <cp:revision>2</cp:revision>
  <dcterms:created xsi:type="dcterms:W3CDTF">2006-08-16T00:00:00Z</dcterms:created>
  <dcterms:modified xsi:type="dcterms:W3CDTF">2024-05-31T05:34:04Z</dcterms:modified>
  <dc:identifier>DAGF9eQjYDw</dc:identifier>
</cp:coreProperties>
</file>

<file path=docProps/thumbnail.jpeg>
</file>